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1" r:id="rId5"/>
  </p:sldMasterIdLst>
  <p:notesMasterIdLst>
    <p:notesMasterId r:id="rId30"/>
  </p:notesMasterIdLst>
  <p:handoutMasterIdLst>
    <p:handoutMasterId r:id="rId31"/>
  </p:handoutMasterIdLst>
  <p:sldIdLst>
    <p:sldId id="355" r:id="rId6"/>
    <p:sldId id="331" r:id="rId7"/>
    <p:sldId id="407" r:id="rId8"/>
    <p:sldId id="391" r:id="rId9"/>
    <p:sldId id="392" r:id="rId10"/>
    <p:sldId id="393" r:id="rId11"/>
    <p:sldId id="400" r:id="rId12"/>
    <p:sldId id="404" r:id="rId13"/>
    <p:sldId id="405" r:id="rId14"/>
    <p:sldId id="401" r:id="rId15"/>
    <p:sldId id="408" r:id="rId16"/>
    <p:sldId id="412" r:id="rId17"/>
    <p:sldId id="413" r:id="rId18"/>
    <p:sldId id="414" r:id="rId19"/>
    <p:sldId id="403" r:id="rId20"/>
    <p:sldId id="415" r:id="rId21"/>
    <p:sldId id="387" r:id="rId22"/>
    <p:sldId id="397" r:id="rId23"/>
    <p:sldId id="398" r:id="rId24"/>
    <p:sldId id="399" r:id="rId25"/>
    <p:sldId id="369" r:id="rId26"/>
    <p:sldId id="394" r:id="rId27"/>
    <p:sldId id="395" r:id="rId28"/>
    <p:sldId id="341" r:id="rId29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1818"/>
    <a:srgbClr val="AB1917"/>
    <a:srgbClr val="3B4E38"/>
    <a:srgbClr val="361601"/>
    <a:srgbClr val="AA1717"/>
    <a:srgbClr val="EE3324"/>
    <a:srgbClr val="3A4E35"/>
    <a:srgbClr val="465943"/>
    <a:srgbClr val="DBEEF4"/>
    <a:srgbClr val="F6E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1" autoAdjust="0"/>
    <p:restoredTop sz="60850" autoAdjust="0"/>
  </p:normalViewPr>
  <p:slideViewPr>
    <p:cSldViewPr>
      <p:cViewPr varScale="1">
        <p:scale>
          <a:sx n="69" d="100"/>
          <a:sy n="69" d="100"/>
        </p:scale>
        <p:origin x="2196" y="90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788" y="-108"/>
      </p:cViewPr>
      <p:guideLst>
        <p:guide orient="horz" pos="2929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24" cy="465376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463" y="0"/>
            <a:ext cx="3038324" cy="465376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ED4472E-5AFC-402C-ACF4-1E1B8951D314}" type="datetime1">
              <a:rPr lang="en-US" smtClean="0"/>
              <a:t>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437"/>
            <a:ext cx="3038324" cy="465375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463" y="8829437"/>
            <a:ext cx="3038324" cy="465375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60DE02-A9A0-447F-B6C7-BBEBE4F667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1924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24" cy="465376"/>
          </a:xfrm>
          <a:prstGeom prst="rect">
            <a:avLst/>
          </a:prstGeom>
        </p:spPr>
        <p:txBody>
          <a:bodyPr vert="horz" lIns="90778" tIns="45388" rIns="90778" bIns="4538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463" y="0"/>
            <a:ext cx="3038324" cy="465376"/>
          </a:xfrm>
          <a:prstGeom prst="rect">
            <a:avLst/>
          </a:prstGeom>
        </p:spPr>
        <p:txBody>
          <a:bodyPr vert="horz" lIns="90778" tIns="45388" rIns="90778" bIns="4538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F5D36B2-0C4E-4624-818F-13376C030B9F}" type="datetime1">
              <a:rPr lang="en-US" smtClean="0"/>
              <a:t>2/25/2020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78" tIns="45388" rIns="90778" bIns="45388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525" y="4417102"/>
            <a:ext cx="5607352" cy="4182029"/>
          </a:xfrm>
          <a:prstGeom prst="rect">
            <a:avLst/>
          </a:prstGeom>
        </p:spPr>
        <p:txBody>
          <a:bodyPr vert="horz" lIns="90778" tIns="45388" rIns="90778" bIns="4538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437"/>
            <a:ext cx="3038324" cy="465375"/>
          </a:xfrm>
          <a:prstGeom prst="rect">
            <a:avLst/>
          </a:prstGeom>
        </p:spPr>
        <p:txBody>
          <a:bodyPr vert="horz" lIns="90778" tIns="45388" rIns="90778" bIns="4538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463" y="8829437"/>
            <a:ext cx="3038324" cy="465375"/>
          </a:xfrm>
          <a:prstGeom prst="rect">
            <a:avLst/>
          </a:prstGeom>
        </p:spPr>
        <p:txBody>
          <a:bodyPr vert="horz" lIns="90778" tIns="45388" rIns="90778" bIns="4538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F3E5DAB-45D6-4532-AE97-BAED457CFE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1169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1861" indent="-225128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2C39D3-6BE7-4E73-BB1E-BD826764951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682CE00A-E91F-46A9-AD05-CAF93E197BD1}" type="datetime1">
              <a:rPr lang="en-US" smtClean="0"/>
              <a:t>2/25/2020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531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MFB created in 1919 – 100 years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 that supports, represents, advocates MI agricultural industry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 corporations, small family farms, hobby farms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MFB - nearly 1K employees statewide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FBI created in 1949 – 70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Distracted driving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Relay for life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 makeovers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MHSAA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MSU, Pistons athletics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6D9CC-8679-4DD4-8C4E-DBDD49F7DD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08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MFB created in 1919 – 100 years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 that supports, represents, advocates MI agricultural industry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 corporations, small family farms, hobby farms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MFB - nearly 1K employees statewide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FBI created in 1949 – 70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Distracted driving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Relay for life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 makeovers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MHSAA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MSU, Pistons athletics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6D9CC-8679-4DD4-8C4E-DBDD49F7DDD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48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MFB created in 1919 – 100 years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 that supports, represents, advocates MI agricultural industry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 corporations, small family farms, hobby farms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MFB - nearly 1K employees statewide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FBI created in 1949 – 70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Distracted driving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Relay for life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 makeovers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MHSAA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MSU, Pistons athletics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6D9CC-8679-4DD4-8C4E-DBDD49F7DDD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729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MFB created in 1919 – 100 years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 that supports, represents, advocates MI agricultural industry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 corporations, small family farms, hobby farms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MFB - nearly 1K employees statewide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FBI created in 1949 – 70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Distracted driving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Relay for life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 makeovers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MHSAA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MSU, Pistons athletics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6D9CC-8679-4DD4-8C4E-DBDD49F7DDD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69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6D9CC-8679-4DD4-8C4E-DBDD49F7DDD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18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6D9CC-8679-4DD4-8C4E-DBDD49F7DDD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213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6D9CC-8679-4DD4-8C4E-DBDD49F7DDD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78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6D9CC-8679-4DD4-8C4E-DBDD49F7DDD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9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6D9CC-8679-4DD4-8C4E-DBDD49F7DDD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041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6D9CC-8679-4DD4-8C4E-DBDD49F7DDD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041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6D9CC-8679-4DD4-8C4E-DBDD49F7DDD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78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6D9CC-8679-4DD4-8C4E-DBDD49F7DDD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6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6D9CC-8679-4DD4-8C4E-DBDD49F7DDD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591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6D9CC-8679-4DD4-8C4E-DBDD49F7DD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260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6D9CC-8679-4DD4-8C4E-DBDD49F7DD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25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MFB created in 1919 – 100 years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 that supports, represents, advocates MI agricultural industry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 corporations, small family farms, hobby farms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MFB - nearly 1K employees statewide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FBI created in 1949 – 70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Distracted driving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Relay for life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 makeovers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MHSAA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MSU, Pistons athletics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6D9CC-8679-4DD4-8C4E-DBDD49F7DD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13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Department created in 2014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Leveraging data from updated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 focus on descriptive, some diagnostic analytics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predictive modeling for decision/operations support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Spend more time using expertise/critical thinking than busywork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Greater demand for data and analysis leading to business positions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6D9CC-8679-4DD4-8C4E-DBDD49F7DD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18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MFB created in 1919 – 100 years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 that supports, represents, advocates MI agricultural industry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 corporations, small family farms, hobby farms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MFB - nearly 1K employees statewide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FBI created in 1949 – 70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Distracted driving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Relay for life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 makeovers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MHSAA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MSU, Pistons athletics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6D9CC-8679-4DD4-8C4E-DBDD49F7DDD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572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MFB created in 1919 – 100 years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 that supports, represents, advocates MI agricultural industry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 corporations, small family farms, hobby farms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MFB - nearly 1K employees statewide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FBI created in 1949 – 70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Distracted driving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Relay for life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 makeovers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MHSAA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MSU, Pistons athletics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6D9CC-8679-4DD4-8C4E-DBDD49F7DD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31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MFB created in 1919 – 100 years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 that supports, represents, advocates MI agricultural industry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 corporations, small family farms, hobby farms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MFB - nearly 1K employees statewide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FBI created in 1949 – 70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Distracted driving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Relay for life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School makeovers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MHSAA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MSU, Pistons athletics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6D9CC-8679-4DD4-8C4E-DBDD49F7DDD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37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684000" y="6629400"/>
            <a:ext cx="508000" cy="228600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PAGE </a:t>
            </a:r>
            <a:fld id="{96412B3B-9780-4D38-B167-E96DC2D8EA23}" type="slidenum">
              <a:rPr lang="en-US">
                <a:solidFill>
                  <a:prstClr val="white"/>
                </a:solidFill>
                <a:latin typeface="Calibri" pitchFamily="-111" charset="0"/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  <a:latin typeface="Calibri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82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684000" y="6629400"/>
            <a:ext cx="508000" cy="228600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PAGE </a:t>
            </a:r>
            <a:fld id="{96412B3B-9780-4D38-B167-E96DC2D8EA23}" type="slidenum">
              <a:rPr lang="en-US">
                <a:solidFill>
                  <a:prstClr val="white"/>
                </a:solidFill>
                <a:latin typeface="Calibri" pitchFamily="-111" charset="0"/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  <a:latin typeface="Calibri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411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95C3219A-825C-4881-A784-09AA72A2120E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7F826-961A-4B37-84D9-36FDA6DAE4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4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 txBox="1">
            <a:spLocks/>
          </p:cNvSpPr>
          <p:nvPr/>
        </p:nvSpPr>
        <p:spPr>
          <a:xfrm>
            <a:off x="2844800" y="6218243"/>
            <a:ext cx="71120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 smtClean="0">
                <a:cs typeface="Arial" charset="0"/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prstClr val="black"/>
              </a:solidFill>
              <a:latin typeface="Calibri"/>
              <a:ea typeface="ＭＳ Ｐゴシック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11684000" y="6629400"/>
            <a:ext cx="5080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 smtClean="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Arial" pitchFamily="34" charset="0"/>
                <a:ea typeface="ＭＳ Ｐゴシック"/>
              </a:rPr>
              <a:t>PAGE </a:t>
            </a:r>
            <a:fld id="{96412B3B-9780-4D38-B167-E96DC2D8EA23}" type="slidenum">
              <a:rPr lang="en-US" smtClean="0">
                <a:solidFill>
                  <a:prstClr val="black"/>
                </a:solidFill>
                <a:latin typeface="Calibri" pitchFamily="-111" charset="0"/>
                <a:ea typeface="ＭＳ Ｐゴシック"/>
              </a:rPr>
              <a:pPr defTabSz="457200">
                <a:defRPr/>
              </a:pPr>
              <a:t>‹#›</a:t>
            </a:fld>
            <a:endParaRPr lang="en-US" dirty="0">
              <a:solidFill>
                <a:prstClr val="black"/>
              </a:solidFill>
              <a:latin typeface="Calibri" pitchFamily="-111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638556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</p:sldLayoutIdLst>
  <p:transition>
    <p:fade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rey-arnouts.shinyapps.io/Data_608_Project_3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BC5ABD5-6FBA-4476-AE63-620E2EA4A776}"/>
              </a:ext>
            </a:extLst>
          </p:cNvPr>
          <p:cNvSpPr txBox="1">
            <a:spLocks/>
          </p:cNvSpPr>
          <p:nvPr/>
        </p:nvSpPr>
        <p:spPr bwMode="auto">
          <a:xfrm>
            <a:off x="76200" y="3200400"/>
            <a:ext cx="12115800" cy="83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63500" dir="2700000" algn="t" rotWithShape="0">
              <a:schemeClr val="accent3">
                <a:lumMod val="50000"/>
                <a:alpha val="40000"/>
              </a:schemeClr>
            </a:outerShdw>
          </a:effectLst>
        </p:spPr>
        <p:txBody>
          <a:bodyPr anchor="ctr"/>
          <a:lstStyle/>
          <a:p>
            <a:pPr algn="ctr" defTabSz="457200"/>
            <a:r>
              <a:rPr lang="en-US" sz="6000" b="1" dirty="0">
                <a:solidFill>
                  <a:srgbClr val="9BBB59">
                    <a:lumMod val="50000"/>
                  </a:srgbClr>
                </a:solidFill>
                <a:latin typeface="Arial" pitchFamily="34" charset="0"/>
                <a:ea typeface="ＭＳ Ｐゴシック"/>
                <a:cs typeface="Arial" pitchFamily="34" charset="0"/>
              </a:rPr>
              <a:t>Data Analytics in Insurance</a:t>
            </a:r>
            <a:endParaRPr lang="en-US" sz="6000" b="1" i="1" dirty="0">
              <a:solidFill>
                <a:srgbClr val="9BBB59">
                  <a:lumMod val="50000"/>
                </a:srgbClr>
              </a:solidFill>
              <a:latin typeface="Arial" pitchFamily="34" charset="0"/>
              <a:ea typeface="ＭＳ Ｐゴシック"/>
              <a:cs typeface="Arial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B854CE4-AA9F-4C4C-B8DD-A2E3C6084B8C}"/>
              </a:ext>
            </a:extLst>
          </p:cNvPr>
          <p:cNvSpPr txBox="1">
            <a:spLocks/>
          </p:cNvSpPr>
          <p:nvPr/>
        </p:nvSpPr>
        <p:spPr bwMode="auto">
          <a:xfrm>
            <a:off x="1752600" y="4495800"/>
            <a:ext cx="8686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defTabSz="457200">
              <a:buClr>
                <a:srgbClr val="E4BD39"/>
              </a:buClr>
            </a:pPr>
            <a:r>
              <a:rPr 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ＭＳ Ｐゴシック"/>
                <a:cs typeface="Arial" pitchFamily="34" charset="0"/>
              </a:rPr>
              <a:t>Corey Arnouts</a:t>
            </a:r>
          </a:p>
          <a:p>
            <a:pPr marL="342900" indent="-342900" algn="ctr" defTabSz="457200">
              <a:spcBef>
                <a:spcPts val="0"/>
              </a:spcBef>
              <a:spcAft>
                <a:spcPts val="0"/>
              </a:spcAft>
              <a:buClr>
                <a:srgbClr val="E4BD39"/>
              </a:buClr>
            </a:pPr>
            <a:endParaRPr lang="en-US" sz="1000" dirty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ea typeface="ＭＳ Ｐゴシック"/>
              <a:cs typeface="Arial" pitchFamily="34" charset="0"/>
            </a:endParaRPr>
          </a:p>
          <a:p>
            <a:pPr marL="342900" indent="-342900" algn="ctr" defTabSz="457200">
              <a:spcBef>
                <a:spcPts val="0"/>
              </a:spcBef>
              <a:spcAft>
                <a:spcPts val="0"/>
              </a:spcAft>
              <a:buClr>
                <a:srgbClr val="E4BD39"/>
              </a:buClr>
            </a:pPr>
            <a:r>
              <a:rPr lang="en-US" i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ＭＳ Ｐゴシック"/>
                <a:cs typeface="Arial" pitchFamily="34" charset="0"/>
              </a:rPr>
              <a:t>Enterprise Data Analyst, Farm Bureau Insurance of Michigan</a:t>
            </a:r>
          </a:p>
          <a:p>
            <a:pPr marL="342900" indent="-342900" algn="ctr" defTabSz="457200">
              <a:spcBef>
                <a:spcPts val="0"/>
              </a:spcBef>
              <a:spcAft>
                <a:spcPts val="1200"/>
              </a:spcAft>
              <a:buClr>
                <a:srgbClr val="E4BD39"/>
              </a:buClr>
            </a:pPr>
            <a:r>
              <a:rPr lang="en-US" i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ＭＳ Ｐゴシック"/>
                <a:cs typeface="Arial" pitchFamily="34" charset="0"/>
              </a:rPr>
              <a:t>February 26, 2020</a:t>
            </a:r>
          </a:p>
        </p:txBody>
      </p:sp>
    </p:spTree>
    <p:extLst>
      <p:ext uri="{BB962C8B-B14F-4D97-AF65-F5344CB8AC3E}">
        <p14:creationId xmlns:p14="http://schemas.microsoft.com/office/powerpoint/2010/main" val="859767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8554"/>
          </a:xfrm>
          <a:solidFill>
            <a:srgbClr val="AB1917"/>
          </a:solidFill>
        </p:spPr>
        <p:txBody>
          <a:bodyPr/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Tooling Used</a:t>
            </a:r>
          </a:p>
        </p:txBody>
      </p:sp>
      <p:pic>
        <p:nvPicPr>
          <p:cNvPr id="8" name="Picture 8" descr="Image result for R logo">
            <a:extLst>
              <a:ext uri="{FF2B5EF4-FFF2-40B4-BE49-F238E27FC236}">
                <a16:creationId xmlns:a16="http://schemas.microsoft.com/office/drawing/2014/main" id="{DFBBECC9-0F86-441B-8039-4D49C33D0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52" y="9144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B61F2D-716C-4136-A6D2-AEC0B9D4F1B1}"/>
              </a:ext>
            </a:extLst>
          </p:cNvPr>
          <p:cNvSpPr txBox="1"/>
          <p:nvPr/>
        </p:nvSpPr>
        <p:spPr>
          <a:xfrm>
            <a:off x="3124200" y="12954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Data Analysis, Visualization, Different Types of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rich in different statistical packages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terrible learning curve to getting started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 Community that loves to help #</a:t>
            </a:r>
            <a:r>
              <a:rPr lang="en-US" dirty="0" err="1"/>
              <a:t>rstats</a:t>
            </a:r>
            <a:r>
              <a:rPr lang="en-US" dirty="0"/>
              <a:t> on twitter </a:t>
            </a:r>
          </a:p>
          <a:p>
            <a:r>
              <a:rPr lang="en-US" dirty="0">
                <a:hlinkClick r:id="rId4"/>
              </a:rPr>
              <a:t>https://corey-arnouts.shinyapps.io/Data_608_Project_3/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Shinyapp</a:t>
            </a:r>
            <a:r>
              <a:rPr lang="en-US" dirty="0"/>
              <a:t> Not as out the box polished as something like tableau but it is more configurable and versatile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Versatile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tool out there for various types of statistical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38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8554"/>
          </a:xfrm>
          <a:solidFill>
            <a:srgbClr val="AB1917"/>
          </a:solidFill>
        </p:spPr>
        <p:txBody>
          <a:bodyPr/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Tooling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61F2D-716C-4136-A6D2-AEC0B9D4F1B1}"/>
              </a:ext>
            </a:extLst>
          </p:cNvPr>
          <p:cNvSpPr txBox="1"/>
          <p:nvPr/>
        </p:nvSpPr>
        <p:spPr>
          <a:xfrm>
            <a:off x="3124200" y="12954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Science Flow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 Graphical Interface for Doing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utilize a lot of other tools in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Glue for data science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make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 for reproducibility of results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Automation of tasks</a:t>
            </a:r>
          </a:p>
          <a:p>
            <a:endParaRPr lang="en-US" dirty="0"/>
          </a:p>
        </p:txBody>
      </p:sp>
      <p:pic>
        <p:nvPicPr>
          <p:cNvPr id="7" name="Picture 2" descr="Image result for knime">
            <a:extLst>
              <a:ext uri="{FF2B5EF4-FFF2-40B4-BE49-F238E27FC236}">
                <a16:creationId xmlns:a16="http://schemas.microsoft.com/office/drawing/2014/main" id="{624A4A27-6741-4C2C-BF01-465785C8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0" y="914400"/>
            <a:ext cx="3046740" cy="12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19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8554"/>
          </a:xfrm>
          <a:solidFill>
            <a:srgbClr val="AB1917"/>
          </a:solidFill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</a:rPr>
              <a:t>Use Case: Auto Re-underwriting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61F2D-716C-4136-A6D2-AEC0B9D4F1B1}"/>
              </a:ext>
            </a:extLst>
          </p:cNvPr>
          <p:cNvSpPr txBox="1"/>
          <p:nvPr/>
        </p:nvSpPr>
        <p:spPr>
          <a:xfrm>
            <a:off x="381000" y="1143000"/>
            <a:ext cx="10896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Right now when we get new clients their policies get auto applied and rated based off the criteria that they fill out with the agent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drivers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vehicles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Types of coverages they want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much they drive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is their driving record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 they have health insurance that covers auto accidents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With most of these things there is the opportunity for clients to misrepresent themselves in some way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re-underwriting model helps detects this based off historical data we have from clients who have done that in the past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Outputs of the model tell the underwriters what policies to take a closer look 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1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1E16B0-489A-4C00-87FB-79CAE06E0E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PAGE </a:t>
            </a:r>
            <a:fld id="{96412B3B-9780-4D38-B167-E96DC2D8EA23}" type="slidenum">
              <a:rPr lang="en-US" smtClean="0">
                <a:solidFill>
                  <a:prstClr val="white"/>
                </a:solidFill>
                <a:latin typeface="Calibri" pitchFamily="-111" charset="0"/>
              </a:rPr>
              <a:pPr>
                <a:defRPr/>
              </a:pPr>
              <a:t>13</a:t>
            </a:fld>
            <a:endParaRPr lang="en-US" dirty="0">
              <a:solidFill>
                <a:prstClr val="white"/>
              </a:solidFill>
              <a:latin typeface="Calibri" pitchFamily="-111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1946A-80FD-46E0-8BF1-96A69CD9C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533400"/>
            <a:ext cx="6553200" cy="531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7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1E16B0-489A-4C00-87FB-79CAE06E0E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PAGE </a:t>
            </a:r>
            <a:fld id="{96412B3B-9780-4D38-B167-E96DC2D8EA23}" type="slidenum">
              <a:rPr lang="en-US" smtClean="0">
                <a:solidFill>
                  <a:prstClr val="white"/>
                </a:solidFill>
                <a:latin typeface="Calibri" pitchFamily="-111" charset="0"/>
              </a:rPr>
              <a:pPr>
                <a:defRPr/>
              </a:pPr>
              <a:t>14</a:t>
            </a:fld>
            <a:endParaRPr lang="en-US" dirty="0">
              <a:solidFill>
                <a:prstClr val="white"/>
              </a:solidFill>
              <a:latin typeface="Calibri" pitchFamily="-111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F9867-B1BB-4856-A0AD-E173CED57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533399"/>
            <a:ext cx="6310313" cy="51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49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8554"/>
          </a:xfrm>
          <a:solidFill>
            <a:srgbClr val="AB1917"/>
          </a:solidFill>
        </p:spPr>
        <p:txBody>
          <a:bodyPr/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Tooling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61F2D-716C-4136-A6D2-AEC0B9D4F1B1}"/>
              </a:ext>
            </a:extLst>
          </p:cNvPr>
          <p:cNvSpPr txBox="1"/>
          <p:nvPr/>
        </p:nvSpPr>
        <p:spPr>
          <a:xfrm>
            <a:off x="3124200" y="12954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most versatile programming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Development, Web Development, Data Science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Viewed as superior to R when productionizing Machine Learning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Growing Data Science Packages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Sci-kit 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Pandas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7917A-D2F8-4267-8651-0EAB54002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29732"/>
            <a:ext cx="3013366" cy="122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9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ython_script">
            <a:hlinkClick r:id="" action="ppaction://media"/>
            <a:extLst>
              <a:ext uri="{FF2B5EF4-FFF2-40B4-BE49-F238E27FC236}">
                <a16:creationId xmlns:a16="http://schemas.microsoft.com/office/drawing/2014/main" id="{465C8873-CFD7-473E-9FAA-2D6A53010A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228600"/>
            <a:ext cx="10896600" cy="59027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8E659-ED91-4E87-B7D6-763E223F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7F826-961A-4B37-84D9-36FDA6DAE46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0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brainstorming">
            <a:extLst>
              <a:ext uri="{FF2B5EF4-FFF2-40B4-BE49-F238E27FC236}">
                <a16:creationId xmlns:a16="http://schemas.microsoft.com/office/drawing/2014/main" id="{6E0804A0-93D5-4CB8-8CD3-BD1DD457D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1" b="1695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8B7453-A4EA-41C6-92C2-1C0A04B0902B}"/>
              </a:ext>
            </a:extLst>
          </p:cNvPr>
          <p:cNvSpPr txBox="1"/>
          <p:nvPr/>
        </p:nvSpPr>
        <p:spPr>
          <a:xfrm>
            <a:off x="0" y="-4279"/>
            <a:ext cx="12192000" cy="1107996"/>
          </a:xfrm>
          <a:prstGeom prst="rect">
            <a:avLst/>
          </a:prstGeom>
          <a:solidFill>
            <a:srgbClr val="3B4E38">
              <a:alpha val="7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Use Cases in Insurance</a:t>
            </a:r>
          </a:p>
        </p:txBody>
      </p:sp>
    </p:spTree>
    <p:extLst>
      <p:ext uri="{BB962C8B-B14F-4D97-AF65-F5344CB8AC3E}">
        <p14:creationId xmlns:p14="http://schemas.microsoft.com/office/powerpoint/2010/main" val="125232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8554"/>
          </a:xfrm>
          <a:solidFill>
            <a:srgbClr val="3B4E38"/>
          </a:solidFill>
        </p:spPr>
        <p:txBody>
          <a:bodyPr/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Insurance Use Cases</a:t>
            </a:r>
          </a:p>
        </p:txBody>
      </p:sp>
      <p:pic>
        <p:nvPicPr>
          <p:cNvPr id="5" name="Picture 2" descr="Image result for brainstorming">
            <a:extLst>
              <a:ext uri="{FF2B5EF4-FFF2-40B4-BE49-F238E27FC236}">
                <a16:creationId xmlns:a16="http://schemas.microsoft.com/office/drawing/2014/main" id="{D9F20B2B-1D24-4B88-9B1E-221885365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6" r="28750" b="18315"/>
          <a:stretch/>
        </p:blipFill>
        <p:spPr bwMode="auto">
          <a:xfrm>
            <a:off x="3505200" y="738554"/>
            <a:ext cx="8686800" cy="552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F3D77C-5F38-4A31-93F2-37FDD9A4E37F}"/>
              </a:ext>
            </a:extLst>
          </p:cNvPr>
          <p:cNvSpPr/>
          <p:nvPr/>
        </p:nvSpPr>
        <p:spPr>
          <a:xfrm>
            <a:off x="3505200" y="738553"/>
            <a:ext cx="8686800" cy="5520560"/>
          </a:xfrm>
          <a:prstGeom prst="rect">
            <a:avLst/>
          </a:prstGeom>
          <a:gradFill>
            <a:gsLst>
              <a:gs pos="20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1807EA-701D-4622-91B1-F5570852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0" y="738555"/>
            <a:ext cx="6263640" cy="5520560"/>
          </a:xfrm>
        </p:spPr>
        <p:txBody>
          <a:bodyPr numCol="1"/>
          <a:lstStyle/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B4E38"/>
                </a:solidFill>
              </a:rPr>
              <a:t>Straight-through processing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B4E38"/>
                </a:solidFill>
              </a:rPr>
              <a:t>What needs reviewed, what doesn’t?</a:t>
            </a:r>
          </a:p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B4E38"/>
                </a:solidFill>
              </a:rPr>
              <a:t>Reunderwriting efforts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B4E38"/>
                </a:solidFill>
              </a:rPr>
              <a:t>What needs investigated, what doesn’t?</a:t>
            </a:r>
          </a:p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B4E38"/>
                </a:solidFill>
              </a:rPr>
              <a:t>Property inspections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B4E38"/>
                </a:solidFill>
              </a:rPr>
              <a:t>Efficiently find/correct problem conditions</a:t>
            </a:r>
          </a:p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B4E38"/>
                </a:solidFill>
              </a:rPr>
              <a:t>Automation of certain claims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B4E38"/>
                </a:solidFill>
              </a:rPr>
              <a:t>Image recognition, processing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B4E38"/>
                </a:solidFill>
              </a:rPr>
              <a:t>Payment estimation</a:t>
            </a:r>
          </a:p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B4E38"/>
                </a:solidFill>
              </a:rPr>
              <a:t>Fraud detection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B4E38"/>
                </a:solidFill>
              </a:rPr>
              <a:t>Fraudulent claims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B4E38"/>
                </a:solidFill>
              </a:rPr>
              <a:t>Policy misrepresentation</a:t>
            </a:r>
          </a:p>
        </p:txBody>
      </p:sp>
    </p:spTree>
    <p:extLst>
      <p:ext uri="{BB962C8B-B14F-4D97-AF65-F5344CB8AC3E}">
        <p14:creationId xmlns:p14="http://schemas.microsoft.com/office/powerpoint/2010/main" val="8880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8554"/>
          </a:xfrm>
          <a:solidFill>
            <a:srgbClr val="3B4E38"/>
          </a:solidFill>
        </p:spPr>
        <p:txBody>
          <a:bodyPr/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Insurance Use Cases</a:t>
            </a:r>
          </a:p>
        </p:txBody>
      </p:sp>
      <p:pic>
        <p:nvPicPr>
          <p:cNvPr id="5" name="Picture 2" descr="Image result for brainstorming">
            <a:extLst>
              <a:ext uri="{FF2B5EF4-FFF2-40B4-BE49-F238E27FC236}">
                <a16:creationId xmlns:a16="http://schemas.microsoft.com/office/drawing/2014/main" id="{D9F20B2B-1D24-4B88-9B1E-221885365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6" r="28750" b="18315"/>
          <a:stretch/>
        </p:blipFill>
        <p:spPr bwMode="auto">
          <a:xfrm>
            <a:off x="3505200" y="738554"/>
            <a:ext cx="8686800" cy="552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F3D77C-5F38-4A31-93F2-37FDD9A4E37F}"/>
              </a:ext>
            </a:extLst>
          </p:cNvPr>
          <p:cNvSpPr/>
          <p:nvPr/>
        </p:nvSpPr>
        <p:spPr>
          <a:xfrm>
            <a:off x="3505200" y="738553"/>
            <a:ext cx="8686800" cy="5520560"/>
          </a:xfrm>
          <a:prstGeom prst="rect">
            <a:avLst/>
          </a:prstGeom>
          <a:gradFill>
            <a:gsLst>
              <a:gs pos="2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1807EA-701D-4622-91B1-F5570852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0" y="738555"/>
            <a:ext cx="6258910" cy="5520560"/>
          </a:xfrm>
        </p:spPr>
        <p:txBody>
          <a:bodyPr numCol="1"/>
          <a:lstStyle/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B4E38"/>
                </a:solidFill>
              </a:rPr>
              <a:t>Claim complexity triaging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B4E38"/>
                </a:solidFill>
              </a:rPr>
              <a:t>Routing claims to the right adjustor</a:t>
            </a:r>
          </a:p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B4E38"/>
                </a:solidFill>
              </a:rPr>
              <a:t>Litigation potential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B4E38"/>
                </a:solidFill>
              </a:rPr>
              <a:t>Earlier involvement to reduce ultimate severity</a:t>
            </a:r>
          </a:p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B4E38"/>
                </a:solidFill>
              </a:rPr>
              <a:t>Subrogation potential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B4E38"/>
                </a:solidFill>
              </a:rPr>
              <a:t>Reduce overlooked loss recoupments</a:t>
            </a:r>
          </a:p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B4E38"/>
                </a:solidFill>
              </a:rPr>
              <a:t>Quote conversion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B4E38"/>
                </a:solidFill>
              </a:rPr>
              <a:t>Where are we most/least competitive?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B4E38"/>
                </a:solidFill>
              </a:rPr>
              <a:t>Insight into types of business to prospect</a:t>
            </a:r>
          </a:p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B4E38"/>
                </a:solidFill>
              </a:rPr>
              <a:t>Policy retention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B4E38"/>
                </a:solidFill>
              </a:rPr>
              <a:t>For business likely to leave, reach out or not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B4E38"/>
                </a:solidFill>
              </a:rPr>
              <a:t>Component of customer lifetime value</a:t>
            </a:r>
            <a:endParaRPr lang="en-US" sz="2600" dirty="0">
              <a:solidFill>
                <a:srgbClr val="3B4E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14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600" y="1155627"/>
            <a:ext cx="8915400" cy="4330773"/>
          </a:xfrm>
        </p:spPr>
        <p:txBody>
          <a:bodyPr/>
          <a:lstStyle/>
          <a:p>
            <a:r>
              <a:rPr lang="en-US" sz="3600" dirty="0">
                <a:solidFill>
                  <a:srgbClr val="6A8B22"/>
                </a:solidFill>
              </a:rPr>
              <a:t>Enterprise Data Analyst at Farm Bureau</a:t>
            </a:r>
          </a:p>
          <a:p>
            <a:r>
              <a:rPr lang="en-US" sz="3600" dirty="0">
                <a:solidFill>
                  <a:srgbClr val="6A8B22"/>
                </a:solidFill>
              </a:rPr>
              <a:t>Applied Mathematics Major Undergrad</a:t>
            </a:r>
          </a:p>
          <a:p>
            <a:r>
              <a:rPr lang="en-US" sz="3600" dirty="0">
                <a:solidFill>
                  <a:srgbClr val="6A8B22"/>
                </a:solidFill>
              </a:rPr>
              <a:t>Master’s in Data Science Student</a:t>
            </a:r>
          </a:p>
          <a:p>
            <a:pPr marL="0" indent="0">
              <a:buNone/>
            </a:pPr>
            <a:endParaRPr lang="en-US" sz="3600" dirty="0">
              <a:solidFill>
                <a:srgbClr val="6A8B2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6B42AC-B7B6-48F7-983C-CBD4D026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8554"/>
          </a:xfrm>
          <a:solidFill>
            <a:srgbClr val="6A8B22"/>
          </a:solidFill>
        </p:spPr>
        <p:txBody>
          <a:bodyPr/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Who am I?</a:t>
            </a:r>
          </a:p>
        </p:txBody>
      </p:sp>
      <p:pic>
        <p:nvPicPr>
          <p:cNvPr id="3074" name="Picture 2" descr="Edit photo">
            <a:extLst>
              <a:ext uri="{FF2B5EF4-FFF2-40B4-BE49-F238E27FC236}">
                <a16:creationId xmlns:a16="http://schemas.microsoft.com/office/drawing/2014/main" id="{83F98BF6-208F-4BE5-A839-44B80A722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88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8554"/>
          </a:xfrm>
          <a:solidFill>
            <a:srgbClr val="3B4E38"/>
          </a:solidFill>
        </p:spPr>
        <p:txBody>
          <a:bodyPr/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Insurance Use Cases</a:t>
            </a:r>
          </a:p>
        </p:txBody>
      </p:sp>
      <p:pic>
        <p:nvPicPr>
          <p:cNvPr id="5" name="Picture 2" descr="Image result for brainstorming">
            <a:extLst>
              <a:ext uri="{FF2B5EF4-FFF2-40B4-BE49-F238E27FC236}">
                <a16:creationId xmlns:a16="http://schemas.microsoft.com/office/drawing/2014/main" id="{D9F20B2B-1D24-4B88-9B1E-221885365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6" r="28750" b="18315"/>
          <a:stretch/>
        </p:blipFill>
        <p:spPr bwMode="auto">
          <a:xfrm>
            <a:off x="3505200" y="738554"/>
            <a:ext cx="8686800" cy="552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F3D77C-5F38-4A31-93F2-37FDD9A4E37F}"/>
              </a:ext>
            </a:extLst>
          </p:cNvPr>
          <p:cNvSpPr/>
          <p:nvPr/>
        </p:nvSpPr>
        <p:spPr>
          <a:xfrm>
            <a:off x="3505200" y="738553"/>
            <a:ext cx="8686800" cy="5520560"/>
          </a:xfrm>
          <a:prstGeom prst="rect">
            <a:avLst/>
          </a:prstGeom>
          <a:gradFill>
            <a:gsLst>
              <a:gs pos="2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1807EA-701D-4622-91B1-F5570852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0" y="738555"/>
            <a:ext cx="6258910" cy="5520560"/>
          </a:xfrm>
        </p:spPr>
        <p:txBody>
          <a:bodyPr numCol="1"/>
          <a:lstStyle/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B4E38"/>
                </a:solidFill>
              </a:rPr>
              <a:t>Cross-selling or up-selling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B4E38"/>
                </a:solidFill>
              </a:rPr>
              <a:t>Growing book of business from within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B4E38"/>
                </a:solidFill>
              </a:rPr>
              <a:t>Bundling benefits on both sides</a:t>
            </a:r>
          </a:p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B4E38"/>
                </a:solidFill>
              </a:rPr>
              <a:t>Web analytics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B4E38"/>
                </a:solidFill>
              </a:rPr>
              <a:t>Customer behavior, engagement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B4E38"/>
                </a:solidFill>
              </a:rPr>
              <a:t>Streamlined website functionality</a:t>
            </a:r>
          </a:p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B4E38"/>
                </a:solidFill>
              </a:rPr>
              <a:t>Telematics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B4E38"/>
                </a:solidFill>
              </a:rPr>
              <a:t>Customized premium determination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B4E38"/>
                </a:solidFill>
              </a:rPr>
              <a:t>Profiling, notification services</a:t>
            </a:r>
          </a:p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B4E38"/>
                </a:solidFill>
              </a:rPr>
              <a:t>General IoT enhancements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B4E38"/>
                </a:solidFill>
              </a:rPr>
              <a:t>Notification of water, theft, fire events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B4E38"/>
                </a:solidFill>
              </a:rPr>
              <a:t>Damage verification</a:t>
            </a:r>
          </a:p>
        </p:txBody>
      </p:sp>
    </p:spTree>
    <p:extLst>
      <p:ext uri="{BB962C8B-B14F-4D97-AF65-F5344CB8AC3E}">
        <p14:creationId xmlns:p14="http://schemas.microsoft.com/office/powerpoint/2010/main" val="150712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Related image">
            <a:extLst>
              <a:ext uri="{FF2B5EF4-FFF2-40B4-BE49-F238E27FC236}">
                <a16:creationId xmlns:a16="http://schemas.microsoft.com/office/drawing/2014/main" id="{403C8D7C-AF76-4197-A8EF-CC431AB78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3745" r="-42" b="16235"/>
          <a:stretch/>
        </p:blipFill>
        <p:spPr bwMode="auto">
          <a:xfrm>
            <a:off x="0" y="-4280"/>
            <a:ext cx="12192000" cy="686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8B7453-A4EA-41C6-92C2-1C0A04B0902B}"/>
              </a:ext>
            </a:extLst>
          </p:cNvPr>
          <p:cNvSpPr txBox="1"/>
          <p:nvPr/>
        </p:nvSpPr>
        <p:spPr>
          <a:xfrm>
            <a:off x="0" y="-4279"/>
            <a:ext cx="12192000" cy="1107996"/>
          </a:xfrm>
          <a:prstGeom prst="rect">
            <a:avLst/>
          </a:prstGeom>
          <a:solidFill>
            <a:srgbClr val="361601">
              <a:alpha val="7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Past Project Partnerships</a:t>
            </a:r>
          </a:p>
        </p:txBody>
      </p:sp>
    </p:spTree>
    <p:extLst>
      <p:ext uri="{BB962C8B-B14F-4D97-AF65-F5344CB8AC3E}">
        <p14:creationId xmlns:p14="http://schemas.microsoft.com/office/powerpoint/2010/main" val="62794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F3D77C-5F38-4A31-93F2-37FDD9A4E37F}"/>
              </a:ext>
            </a:extLst>
          </p:cNvPr>
          <p:cNvSpPr/>
          <p:nvPr/>
        </p:nvSpPr>
        <p:spPr>
          <a:xfrm>
            <a:off x="3505200" y="738553"/>
            <a:ext cx="8686800" cy="552056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8554"/>
          </a:xfrm>
          <a:solidFill>
            <a:srgbClr val="361601"/>
          </a:solidFill>
        </p:spPr>
        <p:txBody>
          <a:bodyPr/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Farm Bureau &amp; MSU Projects</a:t>
            </a:r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5037E54-0BA9-42CD-9BF4-457B92658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3745" r="26881" b="16235"/>
          <a:stretch/>
        </p:blipFill>
        <p:spPr bwMode="auto">
          <a:xfrm>
            <a:off x="4953000" y="738552"/>
            <a:ext cx="7239000" cy="557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8ABDBF-882C-4FC2-86D1-421D7153B517}"/>
              </a:ext>
            </a:extLst>
          </p:cNvPr>
          <p:cNvSpPr/>
          <p:nvPr/>
        </p:nvSpPr>
        <p:spPr>
          <a:xfrm>
            <a:off x="4953000" y="738553"/>
            <a:ext cx="7239000" cy="557560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1807EA-701D-4622-91B1-F5570852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0" y="738555"/>
            <a:ext cx="6868510" cy="4824045"/>
          </a:xfrm>
        </p:spPr>
        <p:txBody>
          <a:bodyPr numCol="1"/>
          <a:lstStyle/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61601"/>
                </a:solidFill>
              </a:rPr>
              <a:t>Policy retention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61601"/>
                </a:solidFill>
              </a:rPr>
              <a:t>Multiple projects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61601"/>
                </a:solidFill>
              </a:rPr>
              <a:t>Attempting to predict policy attrition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61601"/>
                </a:solidFill>
              </a:rPr>
              <a:t>Used to determine cases for advance contact, as well as initial prospecting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61601"/>
                </a:solidFill>
              </a:rPr>
              <a:t>Unique challenges:  imbalanced target variable, policies that lapse/reinstate</a:t>
            </a:r>
          </a:p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61601"/>
                </a:solidFill>
              </a:rPr>
              <a:t>Cross-selling existing business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61601"/>
                </a:solidFill>
              </a:rPr>
              <a:t>Attempting to understand PC business with high propensity to purchase Life products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61601"/>
                </a:solidFill>
              </a:rPr>
              <a:t>Pursue high-scoring business without Life products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61601"/>
                </a:solidFill>
              </a:rPr>
              <a:t>Unique challenges:  all owned Life insurance not with Farm Bureau, incomplete customer view</a:t>
            </a:r>
            <a:endParaRPr lang="en-US" sz="2600" b="1" dirty="0">
              <a:solidFill>
                <a:srgbClr val="3616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84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F3D77C-5F38-4A31-93F2-37FDD9A4E37F}"/>
              </a:ext>
            </a:extLst>
          </p:cNvPr>
          <p:cNvSpPr/>
          <p:nvPr/>
        </p:nvSpPr>
        <p:spPr>
          <a:xfrm>
            <a:off x="3505200" y="738553"/>
            <a:ext cx="8686800" cy="552056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5037E54-0BA9-42CD-9BF4-457B92658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3745" r="26881" b="16235"/>
          <a:stretch/>
        </p:blipFill>
        <p:spPr bwMode="auto">
          <a:xfrm>
            <a:off x="4953000" y="738552"/>
            <a:ext cx="7239000" cy="557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8ABDBF-882C-4FC2-86D1-421D7153B517}"/>
              </a:ext>
            </a:extLst>
          </p:cNvPr>
          <p:cNvSpPr/>
          <p:nvPr/>
        </p:nvSpPr>
        <p:spPr>
          <a:xfrm>
            <a:off x="4953000" y="738553"/>
            <a:ext cx="7239000" cy="557560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1807EA-701D-4622-91B1-F5570852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0" y="738555"/>
            <a:ext cx="6868510" cy="4824045"/>
          </a:xfrm>
        </p:spPr>
        <p:txBody>
          <a:bodyPr numCol="1"/>
          <a:lstStyle/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61601"/>
                </a:solidFill>
              </a:rPr>
              <a:t>Property inspections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61601"/>
                </a:solidFill>
              </a:rPr>
              <a:t>Attempting to identify which properties should be physically inspected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61601"/>
                </a:solidFill>
              </a:rPr>
              <a:t>Unique challenges:  target variable issues (“interference”, feedback, volume), multiple approaches</a:t>
            </a:r>
          </a:p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361601"/>
                </a:solidFill>
              </a:rPr>
              <a:t>Agent performance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61601"/>
                </a:solidFill>
              </a:rPr>
              <a:t>Attempting to identify agents who over- or under-perform relative to profitability expectations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61601"/>
                </a:solidFill>
              </a:rPr>
              <a:t>Simple profitability measures not enough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61601"/>
                </a:solidFill>
              </a:rPr>
              <a:t>Learn from over-performing agents, coach those who are under-performing, improve recruiting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361601"/>
                </a:solidFill>
              </a:rPr>
              <a:t>Unique challenges:  nuances by coverage, geographic influence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F8C6CB-4032-4CD6-88DC-D9328E7C5C0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38554"/>
          </a:xfrm>
          <a:prstGeom prst="rect">
            <a:avLst/>
          </a:prstGeom>
          <a:solidFill>
            <a:srgbClr val="361601"/>
          </a:solidFill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1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1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1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1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1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1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1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11" charset="0"/>
              </a:defRPr>
            </a:lvl9pPr>
          </a:lstStyle>
          <a:p>
            <a:pPr algn="l"/>
            <a:r>
              <a:rPr lang="en-US" sz="4000" dirty="0">
                <a:solidFill>
                  <a:schemeClr val="bg1"/>
                </a:solidFill>
              </a:rPr>
              <a:t>Farm Bureau &amp; MSU Projects</a:t>
            </a:r>
          </a:p>
        </p:txBody>
      </p:sp>
    </p:spTree>
    <p:extLst>
      <p:ext uri="{BB962C8B-B14F-4D97-AF65-F5344CB8AC3E}">
        <p14:creationId xmlns:p14="http://schemas.microsoft.com/office/powerpoint/2010/main" val="156072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cdn2.hubspot.net/hub/200670/file-1250303394-jpg/images/question-mark-scratch-head-783x1030.jpg?t=1423426072824">
            <a:extLst>
              <a:ext uri="{FF2B5EF4-FFF2-40B4-BE49-F238E27FC236}">
                <a16:creationId xmlns:a16="http://schemas.microsoft.com/office/drawing/2014/main" id="{1A03F500-08F7-48B2-8CBD-9138B9154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088477"/>
            <a:ext cx="3936609" cy="517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EE48F6-D483-4BA9-916B-3D17BCD60E0A}"/>
              </a:ext>
            </a:extLst>
          </p:cNvPr>
          <p:cNvSpPr txBox="1"/>
          <p:nvPr/>
        </p:nvSpPr>
        <p:spPr>
          <a:xfrm>
            <a:off x="0" y="-4279"/>
            <a:ext cx="12192000" cy="1107996"/>
          </a:xfrm>
          <a:prstGeom prst="rect">
            <a:avLst/>
          </a:prstGeom>
          <a:solidFill>
            <a:srgbClr val="AB19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Student Questions?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B42154-FD50-44E9-83BE-C794551F0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4572000"/>
            <a:ext cx="7249510" cy="1828800"/>
          </a:xfrm>
        </p:spPr>
        <p:txBody>
          <a:bodyPr numCol="1"/>
          <a:lstStyle/>
          <a:p>
            <a:pPr marL="0" lvl="1" indent="0">
              <a:buSzPct val="100000"/>
              <a:buNone/>
            </a:pPr>
            <a:r>
              <a:rPr lang="en-US" sz="2600" dirty="0">
                <a:solidFill>
                  <a:srgbClr val="AA1818"/>
                </a:solidFill>
              </a:rPr>
              <a:t>Corey Arnouts Enterprise Data Analyst</a:t>
            </a:r>
          </a:p>
          <a:p>
            <a:pPr marL="0" lvl="1" indent="0">
              <a:buSzPct val="100000"/>
              <a:buNone/>
            </a:pPr>
            <a:endParaRPr lang="en-US" sz="2600" dirty="0">
              <a:solidFill>
                <a:srgbClr val="AA1818"/>
              </a:solidFill>
            </a:endParaRPr>
          </a:p>
          <a:p>
            <a:pPr marL="342900" lvl="1" indent="-342900">
              <a:buSzPct val="100000"/>
              <a:buFont typeface="Calibri" panose="020F0502020204030204" pitchFamily="34" charset="0"/>
              <a:buChar char="−"/>
            </a:pPr>
            <a:r>
              <a:rPr lang="en-US" sz="2000" dirty="0">
                <a:solidFill>
                  <a:srgbClr val="AA1818"/>
                </a:solidFill>
              </a:rPr>
              <a:t>(517) 927-1443</a:t>
            </a:r>
          </a:p>
          <a:p>
            <a:pPr marL="342900" lvl="1" indent="-342900">
              <a:buSzPct val="100000"/>
              <a:buFont typeface="Calibri" panose="020F0502020204030204" pitchFamily="34" charset="0"/>
              <a:buChar char="−"/>
            </a:pPr>
            <a:endParaRPr lang="en-US" sz="2000" dirty="0">
              <a:solidFill>
                <a:srgbClr val="AA18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81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6020"/>
            <a:ext cx="10972800" cy="4525963"/>
          </a:xfrm>
        </p:spPr>
        <p:txBody>
          <a:bodyPr/>
          <a:lstStyle/>
          <a:p>
            <a:r>
              <a:rPr lang="en-US" sz="3600" dirty="0">
                <a:solidFill>
                  <a:srgbClr val="6A8B22"/>
                </a:solidFill>
              </a:rPr>
              <a:t>Farm Bureau Insurance background</a:t>
            </a:r>
          </a:p>
          <a:p>
            <a:r>
              <a:rPr lang="en-US" sz="3600" dirty="0">
                <a:solidFill>
                  <a:srgbClr val="6A8B22"/>
                </a:solidFill>
              </a:rPr>
              <a:t>Data Analytics use cases in insurance</a:t>
            </a:r>
          </a:p>
          <a:p>
            <a:r>
              <a:rPr lang="en-US" sz="3600" dirty="0">
                <a:solidFill>
                  <a:srgbClr val="6A8B22"/>
                </a:solidFill>
              </a:rPr>
              <a:t>Tooling of Data Analytics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6B42AC-B7B6-48F7-983C-CBD4D026F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8554"/>
          </a:xfrm>
          <a:solidFill>
            <a:srgbClr val="6A8B22"/>
          </a:solidFill>
        </p:spPr>
        <p:txBody>
          <a:bodyPr/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187616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farm bureau insurance">
            <a:extLst>
              <a:ext uri="{FF2B5EF4-FFF2-40B4-BE49-F238E27FC236}">
                <a16:creationId xmlns:a16="http://schemas.microsoft.com/office/drawing/2014/main" id="{797565AC-4F4C-4B9B-889D-C557F5DCA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" r="846"/>
          <a:stretch/>
        </p:blipFill>
        <p:spPr bwMode="auto">
          <a:xfrm>
            <a:off x="824046" y="1103188"/>
            <a:ext cx="10543908" cy="575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8B7453-A4EA-41C6-92C2-1C0A04B0902B}"/>
              </a:ext>
            </a:extLst>
          </p:cNvPr>
          <p:cNvSpPr txBox="1"/>
          <p:nvPr/>
        </p:nvSpPr>
        <p:spPr>
          <a:xfrm>
            <a:off x="0" y="-4279"/>
            <a:ext cx="12192000" cy="1107996"/>
          </a:xfrm>
          <a:prstGeom prst="rect">
            <a:avLst/>
          </a:prstGeom>
          <a:solidFill>
            <a:srgbClr val="AB19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Farm Bureau Insurance</a:t>
            </a:r>
          </a:p>
        </p:txBody>
      </p:sp>
    </p:spTree>
    <p:extLst>
      <p:ext uri="{BB962C8B-B14F-4D97-AF65-F5344CB8AC3E}">
        <p14:creationId xmlns:p14="http://schemas.microsoft.com/office/powerpoint/2010/main" val="383940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farm bureau insurance">
            <a:extLst>
              <a:ext uri="{FF2B5EF4-FFF2-40B4-BE49-F238E27FC236}">
                <a16:creationId xmlns:a16="http://schemas.microsoft.com/office/drawing/2014/main" id="{DFD96E81-4E55-44F7-9F28-FF7F33EE4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7" b="16017"/>
          <a:stretch/>
        </p:blipFill>
        <p:spPr bwMode="auto">
          <a:xfrm>
            <a:off x="4191000" y="738553"/>
            <a:ext cx="8001000" cy="55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8554"/>
          </a:xfrm>
          <a:solidFill>
            <a:srgbClr val="AB1917"/>
          </a:solidFill>
        </p:spPr>
        <p:txBody>
          <a:bodyPr/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Farm Bureau Insurance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318E02-904B-417F-8AD7-8861D853B50D}"/>
              </a:ext>
            </a:extLst>
          </p:cNvPr>
          <p:cNvSpPr/>
          <p:nvPr/>
        </p:nvSpPr>
        <p:spPr>
          <a:xfrm>
            <a:off x="4187952" y="738554"/>
            <a:ext cx="8001000" cy="5547583"/>
          </a:xfrm>
          <a:prstGeom prst="rect">
            <a:avLst/>
          </a:prstGeom>
          <a:gradFill>
            <a:gsLst>
              <a:gs pos="50000">
                <a:srgbClr val="FFFFFF">
                  <a:alpha val="80000"/>
                </a:srgb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1807EA-701D-4622-91B1-F5570852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0" y="738555"/>
            <a:ext cx="6263640" cy="4747845"/>
          </a:xfrm>
        </p:spPr>
        <p:txBody>
          <a:bodyPr numCol="1"/>
          <a:lstStyle/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AB1917"/>
                </a:solidFill>
              </a:rPr>
              <a:t>Michigan Farm Bureau &amp;</a:t>
            </a:r>
            <a:br>
              <a:rPr lang="en-US" sz="2600" b="1" dirty="0">
                <a:solidFill>
                  <a:srgbClr val="AB1917"/>
                </a:solidFill>
              </a:rPr>
            </a:br>
            <a:r>
              <a:rPr lang="en-US" sz="2600" b="1" dirty="0">
                <a:solidFill>
                  <a:srgbClr val="AB1917"/>
                </a:solidFill>
              </a:rPr>
              <a:t>Farm Bureau Insurance</a:t>
            </a:r>
          </a:p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AB1917"/>
                </a:solidFill>
              </a:rPr>
              <a:t>Variety of insurance products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 err="1">
                <a:solidFill>
                  <a:srgbClr val="AB1917"/>
                </a:solidFill>
              </a:rPr>
              <a:t>Farmowners</a:t>
            </a:r>
            <a:r>
              <a:rPr lang="en-US" sz="2200" dirty="0">
                <a:solidFill>
                  <a:srgbClr val="AB1917"/>
                </a:solidFill>
              </a:rPr>
              <a:t>, Homeowners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AB1917"/>
                </a:solidFill>
              </a:rPr>
              <a:t>Automobile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AB1917"/>
                </a:solidFill>
              </a:rPr>
              <a:t>Commercial Property, Liability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AB1917"/>
                </a:solidFill>
              </a:rPr>
              <a:t>Life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AB1917"/>
                </a:solidFill>
              </a:rPr>
              <a:t>Annuity &amp; Retirement</a:t>
            </a:r>
          </a:p>
        </p:txBody>
      </p:sp>
    </p:spTree>
    <p:extLst>
      <p:ext uri="{BB962C8B-B14F-4D97-AF65-F5344CB8AC3E}">
        <p14:creationId xmlns:p14="http://schemas.microsoft.com/office/powerpoint/2010/main" val="12961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farm bureau insurance">
            <a:extLst>
              <a:ext uri="{FF2B5EF4-FFF2-40B4-BE49-F238E27FC236}">
                <a16:creationId xmlns:a16="http://schemas.microsoft.com/office/drawing/2014/main" id="{DFD96E81-4E55-44F7-9F28-FF7F33EE4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7" b="16017"/>
          <a:stretch/>
        </p:blipFill>
        <p:spPr bwMode="auto">
          <a:xfrm>
            <a:off x="4191000" y="738553"/>
            <a:ext cx="8001000" cy="55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F987CDF-D84A-49F1-85FD-F00C3D402923}"/>
              </a:ext>
            </a:extLst>
          </p:cNvPr>
          <p:cNvSpPr/>
          <p:nvPr/>
        </p:nvSpPr>
        <p:spPr>
          <a:xfrm>
            <a:off x="4187952" y="738554"/>
            <a:ext cx="8001000" cy="5547583"/>
          </a:xfrm>
          <a:prstGeom prst="rect">
            <a:avLst/>
          </a:prstGeom>
          <a:gradFill>
            <a:gsLst>
              <a:gs pos="50000">
                <a:srgbClr val="FFFFFF">
                  <a:alpha val="80000"/>
                </a:srgb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8554"/>
          </a:xfrm>
          <a:solidFill>
            <a:srgbClr val="AB1917"/>
          </a:solidFill>
        </p:spPr>
        <p:txBody>
          <a:bodyPr/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Farm Bureau Insurance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1807EA-701D-4622-91B1-F5570852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0" y="738555"/>
            <a:ext cx="6639910" cy="5380891"/>
          </a:xfrm>
        </p:spPr>
        <p:txBody>
          <a:bodyPr numCol="1"/>
          <a:lstStyle/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AB1917"/>
                </a:solidFill>
              </a:rPr>
              <a:t>Data Analytics Department</a:t>
            </a:r>
          </a:p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AB1917"/>
                </a:solidFill>
              </a:rPr>
              <a:t>Upgrading internal systems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AB1917"/>
                </a:solidFill>
              </a:rPr>
              <a:t>Wanting to put more data to more use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AB1917"/>
                </a:solidFill>
              </a:rPr>
              <a:t>Work smarter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AB1917"/>
                </a:solidFill>
              </a:rPr>
              <a:t>Gain advantages where possible</a:t>
            </a:r>
          </a:p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AB1917"/>
                </a:solidFill>
              </a:rPr>
              <a:t>Ad hoc requests for data and analysis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AB1917"/>
                </a:solidFill>
              </a:rPr>
              <a:t>Descriptive, diagnostic</a:t>
            </a:r>
          </a:p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AB1917"/>
                </a:solidFill>
              </a:rPr>
              <a:t>Dashboards beyond reporting</a:t>
            </a:r>
          </a:p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AB1917"/>
                </a:solidFill>
              </a:rPr>
              <a:t>Deeper-dive projects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AB1917"/>
                </a:solidFill>
              </a:rPr>
              <a:t>Predictive modeling</a:t>
            </a:r>
          </a:p>
          <a:p>
            <a:pPr marL="742950" lvl="2" indent="-342900">
              <a:buSzPct val="100000"/>
              <a:buFont typeface="Calibri" panose="020F0502020204030204" pitchFamily="34" charset="0"/>
              <a:buChar char="−"/>
            </a:pPr>
            <a:r>
              <a:rPr lang="en-US" sz="2200" dirty="0">
                <a:solidFill>
                  <a:srgbClr val="AB1917"/>
                </a:solidFill>
              </a:rPr>
              <a:t>Enhance decision-making, business operations</a:t>
            </a:r>
          </a:p>
          <a:p>
            <a:pPr marL="257175" lvl="1" indent="-257175">
              <a:buSzPct val="100000"/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AB1917"/>
                </a:solidFill>
              </a:rPr>
              <a:t>More data analysts in business areas</a:t>
            </a:r>
          </a:p>
        </p:txBody>
      </p:sp>
    </p:spTree>
    <p:extLst>
      <p:ext uri="{BB962C8B-B14F-4D97-AF65-F5344CB8AC3E}">
        <p14:creationId xmlns:p14="http://schemas.microsoft.com/office/powerpoint/2010/main" val="309168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farm bureau insurance">
            <a:extLst>
              <a:ext uri="{FF2B5EF4-FFF2-40B4-BE49-F238E27FC236}">
                <a16:creationId xmlns:a16="http://schemas.microsoft.com/office/drawing/2014/main" id="{DFD96E81-4E55-44F7-9F28-FF7F33EE4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7" b="16017"/>
          <a:stretch/>
        </p:blipFill>
        <p:spPr bwMode="auto">
          <a:xfrm>
            <a:off x="5429003" y="738553"/>
            <a:ext cx="6762997" cy="538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8554"/>
          </a:xfrm>
          <a:solidFill>
            <a:srgbClr val="AB1917"/>
          </a:solidFill>
        </p:spPr>
        <p:txBody>
          <a:bodyPr/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Tooling Used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318E02-904B-417F-8AD7-8861D853B50D}"/>
              </a:ext>
            </a:extLst>
          </p:cNvPr>
          <p:cNvSpPr/>
          <p:nvPr/>
        </p:nvSpPr>
        <p:spPr>
          <a:xfrm>
            <a:off x="5425955" y="738554"/>
            <a:ext cx="6762997" cy="5380892"/>
          </a:xfrm>
          <a:prstGeom prst="rect">
            <a:avLst/>
          </a:prstGeom>
          <a:gradFill>
            <a:gsLst>
              <a:gs pos="50000">
                <a:srgbClr val="FFFFFF">
                  <a:alpha val="80000"/>
                </a:srgb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Image result for knime">
            <a:extLst>
              <a:ext uri="{FF2B5EF4-FFF2-40B4-BE49-F238E27FC236}">
                <a16:creationId xmlns:a16="http://schemas.microsoft.com/office/drawing/2014/main" id="{9785B6D5-65BA-4E5C-83ED-68FFDA10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5480"/>
            <a:ext cx="3046740" cy="12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ql server logo">
            <a:extLst>
              <a:ext uri="{FF2B5EF4-FFF2-40B4-BE49-F238E27FC236}">
                <a16:creationId xmlns:a16="http://schemas.microsoft.com/office/drawing/2014/main" id="{5DCC18A2-6EA4-4B88-B8A3-6CCDBEB02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133932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R logo">
            <a:extLst>
              <a:ext uri="{FF2B5EF4-FFF2-40B4-BE49-F238E27FC236}">
                <a16:creationId xmlns:a16="http://schemas.microsoft.com/office/drawing/2014/main" id="{AE09D908-B59A-49C1-9634-BCED8E8B0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445" y="2578694"/>
            <a:ext cx="1508529" cy="150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4A440B-6221-4BC8-ACD3-92D513B4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3037" y="964555"/>
            <a:ext cx="2286001" cy="931334"/>
          </a:xfrm>
          <a:prstGeom prst="rect">
            <a:avLst/>
          </a:prstGeom>
        </p:spPr>
      </p:pic>
      <p:pic>
        <p:nvPicPr>
          <p:cNvPr id="1040" name="Picture 16" descr="Image result for TABLEAU LOGO">
            <a:extLst>
              <a:ext uri="{FF2B5EF4-FFF2-40B4-BE49-F238E27FC236}">
                <a16:creationId xmlns:a16="http://schemas.microsoft.com/office/drawing/2014/main" id="{30E680C7-3E71-4CE9-9A2E-51D0C28D8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522" y="4419932"/>
            <a:ext cx="18097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1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8554"/>
          </a:xfrm>
          <a:solidFill>
            <a:srgbClr val="AB1917"/>
          </a:solidFill>
        </p:spPr>
        <p:txBody>
          <a:bodyPr/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Tooling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61F2D-716C-4136-A6D2-AEC0B9D4F1B1}"/>
              </a:ext>
            </a:extLst>
          </p:cNvPr>
          <p:cNvSpPr txBox="1"/>
          <p:nvPr/>
        </p:nvSpPr>
        <p:spPr>
          <a:xfrm>
            <a:off x="3124200" y="1295400"/>
            <a:ext cx="8153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Bread and Butter of Data Tasks at Farm Bureau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ETL Developers, DBAs, Data Analysts, others all use this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tool for querying from a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Transact SQL or T-SQL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 on premises servers so all of our database infrastructure is ran through SQL Server</a:t>
            </a:r>
          </a:p>
          <a:p>
            <a:endParaRPr lang="en-US" dirty="0"/>
          </a:p>
        </p:txBody>
      </p:sp>
      <p:pic>
        <p:nvPicPr>
          <p:cNvPr id="5" name="Picture 6" descr="Image result for sql server logo">
            <a:extLst>
              <a:ext uri="{FF2B5EF4-FFF2-40B4-BE49-F238E27FC236}">
                <a16:creationId xmlns:a16="http://schemas.microsoft.com/office/drawing/2014/main" id="{8454F930-5831-4ED1-B036-A2443E7E4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98731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sql server management studio">
            <a:extLst>
              <a:ext uri="{FF2B5EF4-FFF2-40B4-BE49-F238E27FC236}">
                <a16:creationId xmlns:a16="http://schemas.microsoft.com/office/drawing/2014/main" id="{07A98F9A-12DF-4A25-A0D6-DD58D171F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07930"/>
            <a:ext cx="283845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3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8554"/>
          </a:xfrm>
          <a:solidFill>
            <a:srgbClr val="AB1917"/>
          </a:solidFill>
        </p:spPr>
        <p:txBody>
          <a:bodyPr/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Tooling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61F2D-716C-4136-A6D2-AEC0B9D4F1B1}"/>
              </a:ext>
            </a:extLst>
          </p:cNvPr>
          <p:cNvSpPr txBox="1"/>
          <p:nvPr/>
        </p:nvSpPr>
        <p:spPr>
          <a:xfrm>
            <a:off x="2667000" y="1143000"/>
            <a:ext cx="8153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Geospatial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Series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Easier Learning Curve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Enterprise Software you have to pay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 to be easily consumed by Business Users and Decision Makers</a:t>
            </a:r>
          </a:p>
        </p:txBody>
      </p:sp>
      <p:pic>
        <p:nvPicPr>
          <p:cNvPr id="5" name="Picture 16" descr="Image result for TABLEAU LOGO">
            <a:extLst>
              <a:ext uri="{FF2B5EF4-FFF2-40B4-BE49-F238E27FC236}">
                <a16:creationId xmlns:a16="http://schemas.microsoft.com/office/drawing/2014/main" id="{17BD291B-BD1D-4A43-934F-EAE463CFB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18097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25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835578EDC1F7428B605F2DF59369E2" ma:contentTypeVersion="1" ma:contentTypeDescription="Create a new document." ma:contentTypeScope="" ma:versionID="aa67b0c288cdeff5baf16831a7dab928">
  <xsd:schema xmlns:xsd="http://www.w3.org/2001/XMLSchema" xmlns:p="http://schemas.microsoft.com/office/2006/metadata/properties" xmlns:ns1="http://schemas.microsoft.com/sharepoint/v3" xmlns:ns2="ffda9c63-966c-49dd-b1eb-2790652e4257" targetNamespace="http://schemas.microsoft.com/office/2006/metadata/properties" ma:root="true" ma:fieldsID="115a40e3f020042c681b9f6ddc8081d1" ns1:_="" ns2:_="">
    <xsd:import namespace="http://schemas.microsoft.com/sharepoint/v3"/>
    <xsd:import namespace="ffda9c63-966c-49dd-b1eb-2790652e425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11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12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ffda9c63-966c-49dd-b1eb-2790652e4257" elementFormDefault="qualified">
    <xsd:import namespace="http://schemas.microsoft.com/office/2006/documentManagement/type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_dlc_DocId xmlns="ffda9c63-966c-49dd-b1eb-2790652e4257">T6NKXFT2DSVD-720-1018</_dlc_DocId>
    <_dlc_DocIdUrl xmlns="ffda9c63-966c-49dd-b1eb-2790652e4257">
      <Url>https://fbhome/tfsprojects/370.0%20Data%20Analytics/_layouts/15/DocIdRedir.aspx?ID=T6NKXFT2DSVD-720-1018</Url>
      <Description>T6NKXFT2DSVD-720-1018</Description>
    </_dlc_DocIdUrl>
    <PublishingExpirationDate xmlns="http://schemas.microsoft.com/sharepoint/v3" xsi:nil="true"/>
    <PublishingStartDate xmlns="http://schemas.microsoft.com/sharepoint/v3" xsi:nil="true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E0FC01-9917-4737-9DB9-D2E027EABB91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6535B433-D629-497B-B25C-4A5E8DF514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fda9c63-966c-49dd-b1eb-2790652e4257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B475BE02-EEBC-48DB-9D96-613E2DD048CD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documentManagement/types"/>
    <ds:schemaRef ds:uri="ffda9c63-966c-49dd-b1eb-2790652e4257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7BE7A232-F544-4E9B-B190-A1CF4B26D86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2013 Branded Power Point</Template>
  <TotalTime>23920</TotalTime>
  <Words>1291</Words>
  <Application>Microsoft Office PowerPoint</Application>
  <PresentationFormat>Widescreen</PresentationFormat>
  <Paragraphs>285</Paragraphs>
  <Slides>24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Theme1</vt:lpstr>
      <vt:lpstr>PowerPoint Presentation</vt:lpstr>
      <vt:lpstr>Who am I?</vt:lpstr>
      <vt:lpstr>Today’s Agenda</vt:lpstr>
      <vt:lpstr>PowerPoint Presentation</vt:lpstr>
      <vt:lpstr>Farm Bureau Insurance</vt:lpstr>
      <vt:lpstr>Farm Bureau Insurance</vt:lpstr>
      <vt:lpstr>Tooling Used</vt:lpstr>
      <vt:lpstr>Tooling Used</vt:lpstr>
      <vt:lpstr>Tooling Used</vt:lpstr>
      <vt:lpstr>Tooling Used</vt:lpstr>
      <vt:lpstr>Tooling Used</vt:lpstr>
      <vt:lpstr>Use Case: Auto Re-underwriting model</vt:lpstr>
      <vt:lpstr>PowerPoint Presentation</vt:lpstr>
      <vt:lpstr>PowerPoint Presentation</vt:lpstr>
      <vt:lpstr>Tooling Used</vt:lpstr>
      <vt:lpstr>PowerPoint Presentation</vt:lpstr>
      <vt:lpstr>PowerPoint Presentation</vt:lpstr>
      <vt:lpstr>Insurance Use Cases</vt:lpstr>
      <vt:lpstr>Insurance Use Cases</vt:lpstr>
      <vt:lpstr>Insurance Use Cases</vt:lpstr>
      <vt:lpstr>PowerPoint Presentation</vt:lpstr>
      <vt:lpstr>Farm Bureau &amp; MSU Projects</vt:lpstr>
      <vt:lpstr>PowerPoint Presentation</vt:lpstr>
      <vt:lpstr>PowerPoint Presentation</vt:lpstr>
    </vt:vector>
  </TitlesOfParts>
  <Company>Farm Bureau Ins of 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Cheri Barnhart</dc:creator>
  <cp:lastModifiedBy>Arnouts, Corey</cp:lastModifiedBy>
  <cp:revision>878</cp:revision>
  <cp:lastPrinted>2016-06-20T11:37:04Z</cp:lastPrinted>
  <dcterms:created xsi:type="dcterms:W3CDTF">2013-02-11T18:08:02Z</dcterms:created>
  <dcterms:modified xsi:type="dcterms:W3CDTF">2020-02-26T01:19:05Z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0x01010006835578EDC1F7428B605F2DF59369E2</vt:lpwstr>
  </property>
  <property fmtid="{D5CDD505-2E9C-101B-9397-08002B2CF9AE}" pid="3" name="Order">
    <vt:r8>573300</vt:r8>
  </property>
  <property fmtid="{D5CDD505-2E9C-101B-9397-08002B2CF9AE}" pid="4" name="TemplateUrl">
    <vt:lpwstr/>
  </property>
  <property fmtid="{D5CDD505-2E9C-101B-9397-08002B2CF9AE}" pid="5" name="URL">
    <vt:lpwstr/>
  </property>
  <property fmtid="{D5CDD505-2E9C-101B-9397-08002B2CF9AE}" pid="6" name="Functional Area">
    <vt:lpwstr/>
  </property>
  <property fmtid="{D5CDD505-2E9C-101B-9397-08002B2CF9AE}" pid="7" name="xd_Signature">
    <vt:bool>false</vt:bool>
  </property>
  <property fmtid="{D5CDD505-2E9C-101B-9397-08002B2CF9AE}" pid="8" name="xd_ProgID">
    <vt:lpwstr/>
  </property>
  <property fmtid="{D5CDD505-2E9C-101B-9397-08002B2CF9AE}" pid="9" name="_dlc_DocIdItemGuid">
    <vt:lpwstr>b5457b53-01df-435f-9e26-1427b9325a35</vt:lpwstr>
  </property>
</Properties>
</file>